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354" r:id="rId3"/>
    <p:sldId id="382" r:id="rId4"/>
    <p:sldId id="403" r:id="rId5"/>
    <p:sldId id="404" r:id="rId6"/>
    <p:sldId id="384" r:id="rId7"/>
    <p:sldId id="383" r:id="rId8"/>
    <p:sldId id="387" r:id="rId9"/>
    <p:sldId id="388" r:id="rId10"/>
    <p:sldId id="385" r:id="rId11"/>
    <p:sldId id="392" r:id="rId12"/>
    <p:sldId id="393" r:id="rId13"/>
    <p:sldId id="394" r:id="rId14"/>
    <p:sldId id="407" r:id="rId15"/>
    <p:sldId id="406" r:id="rId16"/>
    <p:sldId id="400" r:id="rId17"/>
    <p:sldId id="401" r:id="rId18"/>
    <p:sldId id="408" r:id="rId19"/>
    <p:sldId id="395" r:id="rId20"/>
    <p:sldId id="396" r:id="rId21"/>
    <p:sldId id="409" r:id="rId22"/>
    <p:sldId id="397" r:id="rId23"/>
    <p:sldId id="398" r:id="rId24"/>
    <p:sldId id="337" r:id="rId25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5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331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048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83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85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11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77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2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175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519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58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916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060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16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055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35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88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1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75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73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34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66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94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Controlador – Controle PID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718548" y="250051"/>
            <a:ext cx="697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i="1" dirty="0">
                <a:latin typeface="Arial" panose="020B0604020202020204" pitchFamily="34" charset="0"/>
              </a:rPr>
              <a:t>Controlador PID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356F6B7-9F15-A23F-B56F-855EA6FD7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2" y="1650266"/>
            <a:ext cx="8496614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322263" y="179887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Controle proporcional + integral + derivativo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1924" y="1557338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360363" y="2130659"/>
            <a:ext cx="8497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Controladores PID de diferentes fabricantes implementam a equação apresentada de diferentes maneiras.</a:t>
            </a:r>
          </a:p>
        </p:txBody>
      </p:sp>
      <p:sp>
        <p:nvSpPr>
          <p:cNvPr id="17" name="CaixaDeTexto 20"/>
          <p:cNvSpPr txBox="1">
            <a:spLocks noChangeArrowheads="1"/>
          </p:cNvSpPr>
          <p:nvPr/>
        </p:nvSpPr>
        <p:spPr bwMode="auto">
          <a:xfrm>
            <a:off x="360363" y="3582988"/>
            <a:ext cx="8423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É usual a adoção do conceito de “Banda Proporcional” em substituição a Kp, “Tempo derivativo” em substituição a Kd e “Taxa integral ou Reset” em substituição a Ki, ficando a equação da saída do controlador da seguinte forma: </a:t>
            </a:r>
          </a:p>
        </p:txBody>
      </p:sp>
    </p:spTree>
    <p:extLst>
      <p:ext uri="{BB962C8B-B14F-4D97-AF65-F5344CB8AC3E}">
        <p14:creationId xmlns:p14="http://schemas.microsoft.com/office/powerpoint/2010/main" val="17522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322263" y="219075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Controle proporcional + integral + derivativo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-71438" y="1419225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6"/>
          <p:cNvSpPr txBox="1">
            <a:spLocks noChangeArrowheads="1"/>
          </p:cNvSpPr>
          <p:nvPr/>
        </p:nvSpPr>
        <p:spPr bwMode="auto">
          <a:xfrm>
            <a:off x="431006" y="1887089"/>
            <a:ext cx="8497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 equação mais usual do PID é apresentada a seguir: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18279"/>
              </p:ext>
            </p:extLst>
          </p:nvPr>
        </p:nvGraphicFramePr>
        <p:xfrm>
          <a:off x="1351099" y="2917728"/>
          <a:ext cx="54737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400" imgH="393700" progId="Equation.DSMT4">
                  <p:embed/>
                </p:oleObj>
              </mc:Choice>
              <mc:Fallback>
                <p:oleObj name="Equation" r:id="rId4" imgW="2692400" imgH="39370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099" y="2917728"/>
                        <a:ext cx="54737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ixaDeTexto 14"/>
          <p:cNvSpPr txBox="1">
            <a:spLocks noChangeArrowheads="1"/>
          </p:cNvSpPr>
          <p:nvPr/>
        </p:nvSpPr>
        <p:spPr bwMode="auto">
          <a:xfrm>
            <a:off x="466725" y="4312523"/>
            <a:ext cx="8426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Onde Kp, Ki e Kd são os ganhos das parcelas P, I e D, e definem a intensidade de cada ação. </a:t>
            </a:r>
          </a:p>
        </p:txBody>
      </p:sp>
    </p:spTree>
    <p:extLst>
      <p:ext uri="{BB962C8B-B14F-4D97-AF65-F5344CB8AC3E}">
        <p14:creationId xmlns:p14="http://schemas.microsoft.com/office/powerpoint/2010/main" val="3750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322263" y="219075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Controle proporcional + integral + derivativo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12"/>
          <p:cNvSpPr txBox="1">
            <a:spLocks noChangeArrowheads="1"/>
          </p:cNvSpPr>
          <p:nvPr/>
        </p:nvSpPr>
        <p:spPr bwMode="auto">
          <a:xfrm>
            <a:off x="395288" y="1641176"/>
            <a:ext cx="8424862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pt-BR" altLang="pt-BR" sz="2400" b="0" dirty="0"/>
              <a:t>Na indústria, de um modo geral, a  sintonia do PID é manual e deve ser feita por tentativa e erro, aplicando uma alteração nos parâmetros do controle (Kp, Ki e Kd) e verificando o desempenho do processo, até que o desempenho desejado seja obtido.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altLang="pt-BR" sz="2400" b="0" dirty="0"/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t-BR" altLang="pt-BR" sz="2400" b="0" dirty="0"/>
              <a:t>Para isto é necessário conhecimento do efeito de cada parâmetro do PID sobre o desempenho do controle, além de experiência em diferentes processos. </a:t>
            </a:r>
          </a:p>
        </p:txBody>
      </p:sp>
    </p:spTree>
    <p:extLst>
      <p:ext uri="{BB962C8B-B14F-4D97-AF65-F5344CB8AC3E}">
        <p14:creationId xmlns:p14="http://schemas.microsoft.com/office/powerpoint/2010/main" val="29814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322263" y="219075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Controle proporcional + integral + derivativo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850975-E296-1772-DED1-32FCB208B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2" y="1780097"/>
            <a:ext cx="7964002" cy="388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C10722-5B88-6024-FF80-AFF685A3FC15}"/>
              </a:ext>
            </a:extLst>
          </p:cNvPr>
          <p:cNvSpPr txBox="1"/>
          <p:nvPr/>
        </p:nvSpPr>
        <p:spPr>
          <a:xfrm>
            <a:off x="2271252" y="6076950"/>
            <a:ext cx="76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https://www.youtube.com/watch?v=fv6dLTEvl74</a:t>
            </a:r>
          </a:p>
        </p:txBody>
      </p:sp>
    </p:spTree>
    <p:extLst>
      <p:ext uri="{BB962C8B-B14F-4D97-AF65-F5344CB8AC3E}">
        <p14:creationId xmlns:p14="http://schemas.microsoft.com/office/powerpoint/2010/main" val="241268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0" y="15605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34515" y="973879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50825" y="1101674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0" y="1419225"/>
            <a:ext cx="8964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8" name="CaixaDeTexto 6"/>
          <p:cNvSpPr txBox="1">
            <a:spLocks noChangeArrowheads="1"/>
          </p:cNvSpPr>
          <p:nvPr/>
        </p:nvSpPr>
        <p:spPr bwMode="auto">
          <a:xfrm>
            <a:off x="395288" y="356524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094977-C9A2-415C-9062-A78BB3A19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569" y="3543900"/>
            <a:ext cx="6675920" cy="32760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37198F2-A712-54DF-0B66-9D04B71A8ACA}"/>
              </a:ext>
            </a:extLst>
          </p:cNvPr>
          <p:cNvCxnSpPr/>
          <p:nvPr/>
        </p:nvCxnSpPr>
        <p:spPr>
          <a:xfrm flipH="1">
            <a:off x="5841472" y="2694149"/>
            <a:ext cx="550606" cy="1897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692D1A-CCFF-B005-2717-5F5CF38738DA}"/>
              </a:ext>
            </a:extLst>
          </p:cNvPr>
          <p:cNvSpPr txBox="1"/>
          <p:nvPr/>
        </p:nvSpPr>
        <p:spPr>
          <a:xfrm>
            <a:off x="6126609" y="232078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CLP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CD727B6-EAEC-4BE8-6012-FD8C13205A46}"/>
              </a:ext>
            </a:extLst>
          </p:cNvPr>
          <p:cNvCxnSpPr/>
          <p:nvPr/>
        </p:nvCxnSpPr>
        <p:spPr>
          <a:xfrm>
            <a:off x="2662639" y="3444911"/>
            <a:ext cx="865239" cy="799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6477C3A-5EB8-E763-1222-3411089CF0EF}"/>
              </a:ext>
            </a:extLst>
          </p:cNvPr>
          <p:cNvSpPr txBox="1"/>
          <p:nvPr/>
        </p:nvSpPr>
        <p:spPr>
          <a:xfrm>
            <a:off x="1655456" y="3109433"/>
            <a:ext cx="216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Single Loop</a:t>
            </a:r>
          </a:p>
        </p:txBody>
      </p:sp>
      <p:sp>
        <p:nvSpPr>
          <p:cNvPr id="36" name="Retângulo 1">
            <a:extLst>
              <a:ext uri="{FF2B5EF4-FFF2-40B4-BE49-F238E27FC236}">
                <a16:creationId xmlns:a16="http://schemas.microsoft.com/office/drawing/2014/main" id="{A1F92184-1BFE-28D2-371D-7B650F68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3"/>
            <a:ext cx="8264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O controle PID pode ser implementado pelos seguintes tipos de controladores:</a:t>
            </a:r>
          </a:p>
        </p:txBody>
      </p:sp>
    </p:spTree>
    <p:extLst>
      <p:ext uri="{BB962C8B-B14F-4D97-AF65-F5344CB8AC3E}">
        <p14:creationId xmlns:p14="http://schemas.microsoft.com/office/powerpoint/2010/main" val="404737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0" y="15605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17463" y="1435998"/>
            <a:ext cx="8964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7" name="Retângulo 1"/>
          <p:cNvSpPr>
            <a:spLocks noChangeArrowheads="1"/>
          </p:cNvSpPr>
          <p:nvPr/>
        </p:nvSpPr>
        <p:spPr bwMode="auto">
          <a:xfrm>
            <a:off x="395288" y="1268413"/>
            <a:ext cx="826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Single loop/ </a:t>
            </a:r>
            <a:r>
              <a:rPr lang="pt-BR" altLang="pt-BR" sz="2400" b="0" dirty="0" err="1">
                <a:latin typeface="Arial" panose="020B0604020202020204" pitchFamily="34" charset="0"/>
              </a:rPr>
              <a:t>Multi</a:t>
            </a:r>
            <a:r>
              <a:rPr lang="pt-BR" altLang="pt-BR" sz="2400" b="0" dirty="0">
                <a:latin typeface="Arial" panose="020B0604020202020204" pitchFamily="34" charset="0"/>
              </a:rPr>
              <a:t> loop</a:t>
            </a:r>
          </a:p>
        </p:txBody>
      </p:sp>
      <p:sp>
        <p:nvSpPr>
          <p:cNvPr id="68" name="CaixaDeTexto 6"/>
          <p:cNvSpPr txBox="1">
            <a:spLocks noChangeArrowheads="1"/>
          </p:cNvSpPr>
          <p:nvPr/>
        </p:nvSpPr>
        <p:spPr bwMode="auto">
          <a:xfrm>
            <a:off x="250825" y="40322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69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073275"/>
            <a:ext cx="37814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220964D-8C82-1B45-244D-49DAF30A7E5A}"/>
              </a:ext>
            </a:extLst>
          </p:cNvPr>
          <p:cNvSpPr txBox="1"/>
          <p:nvPr/>
        </p:nvSpPr>
        <p:spPr>
          <a:xfrm>
            <a:off x="3677264" y="5634038"/>
            <a:ext cx="749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Controlador dedicado</a:t>
            </a:r>
          </a:p>
        </p:txBody>
      </p:sp>
    </p:spTree>
    <p:extLst>
      <p:ext uri="{BB962C8B-B14F-4D97-AF65-F5344CB8AC3E}">
        <p14:creationId xmlns:p14="http://schemas.microsoft.com/office/powerpoint/2010/main" val="11728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0" y="15605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ângulo 1"/>
          <p:cNvSpPr>
            <a:spLocks noChangeArrowheads="1"/>
          </p:cNvSpPr>
          <p:nvPr/>
        </p:nvSpPr>
        <p:spPr bwMode="auto">
          <a:xfrm>
            <a:off x="395288" y="1268413"/>
            <a:ext cx="826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Single loop / </a:t>
            </a:r>
            <a:r>
              <a:rPr lang="pt-BR" altLang="pt-BR" sz="2400" b="0" dirty="0" err="1">
                <a:latin typeface="Arial" panose="020B0604020202020204" pitchFamily="34" charset="0"/>
              </a:rPr>
              <a:t>Multi</a:t>
            </a:r>
            <a:r>
              <a:rPr lang="pt-BR" altLang="pt-BR" sz="2400" b="0" dirty="0">
                <a:latin typeface="Arial" panose="020B0604020202020204" pitchFamily="34" charset="0"/>
              </a:rPr>
              <a:t> loop</a:t>
            </a:r>
          </a:p>
        </p:txBody>
      </p:sp>
      <p:sp>
        <p:nvSpPr>
          <p:cNvPr id="68" name="CaixaDeTexto 6"/>
          <p:cNvSpPr txBox="1">
            <a:spLocks noChangeArrowheads="1"/>
          </p:cNvSpPr>
          <p:nvPr/>
        </p:nvSpPr>
        <p:spPr bwMode="auto">
          <a:xfrm>
            <a:off x="250825" y="40322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720ADB9-B3C0-3795-3D45-FE0906576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2" y="2143901"/>
            <a:ext cx="89249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0" y="15605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ângulo 1"/>
          <p:cNvSpPr>
            <a:spLocks noChangeArrowheads="1"/>
          </p:cNvSpPr>
          <p:nvPr/>
        </p:nvSpPr>
        <p:spPr bwMode="auto">
          <a:xfrm>
            <a:off x="451005" y="1129919"/>
            <a:ext cx="826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Single loop / </a:t>
            </a:r>
            <a:r>
              <a:rPr lang="pt-BR" altLang="pt-BR" sz="2400" b="0" dirty="0" err="1">
                <a:latin typeface="Arial" panose="020B0604020202020204" pitchFamily="34" charset="0"/>
              </a:rPr>
              <a:t>Multi</a:t>
            </a:r>
            <a:r>
              <a:rPr lang="pt-BR" altLang="pt-BR" sz="2400" b="0" dirty="0">
                <a:latin typeface="Arial" panose="020B0604020202020204" pitchFamily="34" charset="0"/>
              </a:rPr>
              <a:t> loop</a:t>
            </a:r>
          </a:p>
        </p:txBody>
      </p:sp>
      <p:sp>
        <p:nvSpPr>
          <p:cNvPr id="68" name="CaixaDeTexto 6"/>
          <p:cNvSpPr txBox="1">
            <a:spLocks noChangeArrowheads="1"/>
          </p:cNvSpPr>
          <p:nvPr/>
        </p:nvSpPr>
        <p:spPr bwMode="auto">
          <a:xfrm>
            <a:off x="250825" y="40322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10940F-9AE4-2DF4-AD9F-6D583F5DE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974" y="1774825"/>
            <a:ext cx="7324725" cy="49720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223A0A7-C54F-5F0A-ADA9-373E4D4205C2}"/>
              </a:ext>
            </a:extLst>
          </p:cNvPr>
          <p:cNvSpPr txBox="1"/>
          <p:nvPr/>
        </p:nvSpPr>
        <p:spPr>
          <a:xfrm>
            <a:off x="3716593" y="6733144"/>
            <a:ext cx="790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Sala de Controle – Muitas malhas de controle (+/- 500 malhas) </a:t>
            </a:r>
          </a:p>
        </p:txBody>
      </p:sp>
    </p:spTree>
    <p:extLst>
      <p:ext uri="{BB962C8B-B14F-4D97-AF65-F5344CB8AC3E}">
        <p14:creationId xmlns:p14="http://schemas.microsoft.com/office/powerpoint/2010/main" val="258669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7463" y="1296988"/>
            <a:ext cx="8964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5" name="Retângulo 1"/>
          <p:cNvSpPr>
            <a:spLocks noChangeArrowheads="1"/>
          </p:cNvSpPr>
          <p:nvPr/>
        </p:nvSpPr>
        <p:spPr bwMode="auto">
          <a:xfrm>
            <a:off x="395288" y="1268413"/>
            <a:ext cx="8264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sz="2400" b="0" dirty="0">
                <a:latin typeface="Arial" panose="020B0604020202020204" pitchFamily="34" charset="0"/>
              </a:rPr>
              <a:t>CLP – Bloco de instrução</a:t>
            </a:r>
          </a:p>
        </p:txBody>
      </p:sp>
      <p:sp>
        <p:nvSpPr>
          <p:cNvPr id="36" name="CaixaDeTexto 6"/>
          <p:cNvSpPr txBox="1">
            <a:spLocks noChangeArrowheads="1"/>
          </p:cNvSpPr>
          <p:nvPr/>
        </p:nvSpPr>
        <p:spPr bwMode="auto">
          <a:xfrm>
            <a:off x="250825" y="309563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A69F5DB-24C9-E3E1-900B-972BF7A4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174" y="2508689"/>
            <a:ext cx="6964089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712200" cy="13716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Diagrama de um servomecanismo</a:t>
            </a:r>
            <a:endParaRPr lang="pt-BR" altLang="pt-BR" sz="2400" b="1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57413"/>
            <a:ext cx="8153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de Seta Reta 14"/>
          <p:cNvCxnSpPr>
            <a:cxnSpLocks noChangeShapeType="1"/>
          </p:cNvCxnSpPr>
          <p:nvPr/>
        </p:nvCxnSpPr>
        <p:spPr bwMode="auto">
          <a:xfrm flipH="1">
            <a:off x="2884488" y="1631950"/>
            <a:ext cx="688975" cy="8159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08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731838" y="1362302"/>
            <a:ext cx="8964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5" name="Retângulo 1"/>
          <p:cNvSpPr>
            <a:spLocks noChangeArrowheads="1"/>
          </p:cNvSpPr>
          <p:nvPr/>
        </p:nvSpPr>
        <p:spPr bwMode="auto">
          <a:xfrm>
            <a:off x="1109663" y="1333727"/>
            <a:ext cx="826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sz="2400" b="0">
                <a:latin typeface="Arial" panose="020B0604020202020204" pitchFamily="34" charset="0"/>
              </a:rPr>
              <a:t>CLP</a:t>
            </a:r>
          </a:p>
        </p:txBody>
      </p:sp>
      <p:sp>
        <p:nvSpPr>
          <p:cNvPr id="36" name="CaixaDeTexto 6"/>
          <p:cNvSpPr txBox="1">
            <a:spLocks noChangeArrowheads="1"/>
          </p:cNvSpPr>
          <p:nvPr/>
        </p:nvSpPr>
        <p:spPr bwMode="auto">
          <a:xfrm>
            <a:off x="965200" y="374877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37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30664"/>
            <a:ext cx="78581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14375" y="1333727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965200" y="1117827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731838" y="1362302"/>
            <a:ext cx="8964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6" name="CaixaDeTexto 6"/>
          <p:cNvSpPr txBox="1">
            <a:spLocks noChangeArrowheads="1"/>
          </p:cNvSpPr>
          <p:nvPr/>
        </p:nvSpPr>
        <p:spPr bwMode="auto">
          <a:xfrm>
            <a:off x="965200" y="374877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E174467-E60B-A4AE-95A6-D532CAB33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411" y="1549853"/>
            <a:ext cx="8214677" cy="439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8918DD-C44A-76D1-6E29-7C097112F349}"/>
              </a:ext>
            </a:extLst>
          </p:cNvPr>
          <p:cNvSpPr txBox="1"/>
          <p:nvPr/>
        </p:nvSpPr>
        <p:spPr>
          <a:xfrm>
            <a:off x="2182761" y="6385701"/>
            <a:ext cx="7826478" cy="38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https://www.youtube.com/watch?v=XVYRT0Mbu7A</a:t>
            </a:r>
          </a:p>
        </p:txBody>
      </p:sp>
    </p:spTree>
    <p:extLst>
      <p:ext uri="{BB962C8B-B14F-4D97-AF65-F5344CB8AC3E}">
        <p14:creationId xmlns:p14="http://schemas.microsoft.com/office/powerpoint/2010/main" val="147708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0" y="15605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4" name="Retângulo 1"/>
          <p:cNvSpPr>
            <a:spLocks noChangeArrowheads="1"/>
          </p:cNvSpPr>
          <p:nvPr/>
        </p:nvSpPr>
        <p:spPr bwMode="auto">
          <a:xfrm>
            <a:off x="395288" y="1268413"/>
            <a:ext cx="8264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>
                <a:latin typeface="Arial" panose="020B0604020202020204" pitchFamily="34" charset="0"/>
              </a:rPr>
              <a:t>Servo drive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>
              <a:latin typeface="Arial" panose="020B0604020202020204" pitchFamily="34" charset="0"/>
            </a:endParaRPr>
          </a:p>
        </p:txBody>
      </p:sp>
      <p:sp>
        <p:nvSpPr>
          <p:cNvPr id="35" name="CaixaDeTexto 6"/>
          <p:cNvSpPr txBox="1">
            <a:spLocks noChangeArrowheads="1"/>
          </p:cNvSpPr>
          <p:nvPr/>
        </p:nvSpPr>
        <p:spPr bwMode="auto">
          <a:xfrm>
            <a:off x="250825" y="371475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36" name="Picture 211" descr="servo amplifier_200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711325"/>
            <a:ext cx="31369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0" y="15605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0" y="12684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0" y="1560513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3" name="Retângulo 1"/>
          <p:cNvSpPr>
            <a:spLocks noChangeArrowheads="1"/>
          </p:cNvSpPr>
          <p:nvPr/>
        </p:nvSpPr>
        <p:spPr bwMode="auto">
          <a:xfrm>
            <a:off x="395288" y="1268413"/>
            <a:ext cx="8264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>
                <a:latin typeface="Arial" panose="020B0604020202020204" pitchFamily="34" charset="0"/>
              </a:rPr>
              <a:t>Servo drive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0">
              <a:latin typeface="Arial" panose="020B0604020202020204" pitchFamily="34" charset="0"/>
            </a:endParaRPr>
          </a:p>
        </p:txBody>
      </p:sp>
      <p:sp>
        <p:nvSpPr>
          <p:cNvPr id="54" name="CaixaDeTexto 6"/>
          <p:cNvSpPr txBox="1">
            <a:spLocks noChangeArrowheads="1"/>
          </p:cNvSpPr>
          <p:nvPr/>
        </p:nvSpPr>
        <p:spPr bwMode="auto">
          <a:xfrm>
            <a:off x="250825" y="371475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Implementação de Controle PID</a:t>
            </a:r>
          </a:p>
        </p:txBody>
      </p:sp>
      <p:pic>
        <p:nvPicPr>
          <p:cNvPr id="55" name="Imagem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7" y="2060240"/>
            <a:ext cx="5703887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tângulo 3">
            <a:extLst>
              <a:ext uri="{FF2B5EF4-FFF2-40B4-BE49-F238E27FC236}">
                <a16:creationId xmlns:a16="http://schemas.microsoft.com/office/drawing/2014/main" id="{5B3F3F77-37AD-497D-9DB3-70E1A1E4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210" y="1175973"/>
            <a:ext cx="638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Arial" panose="020B0604020202020204" pitchFamily="34" charset="0"/>
              </a:rPr>
              <a:t>https://www.youtube.com/watch?v=YLGLrEwEiTQ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B7E26C-1076-4F9C-B3B4-39E6EE6E67CA}"/>
              </a:ext>
            </a:extLst>
          </p:cNvPr>
          <p:cNvSpPr txBox="1"/>
          <p:nvPr/>
        </p:nvSpPr>
        <p:spPr>
          <a:xfrm>
            <a:off x="4528210" y="4323900"/>
            <a:ext cx="56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http://professorcesarcosta.com.br/disciplinas/n7srv</a:t>
            </a: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4528210" y="2380048"/>
            <a:ext cx="735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Arial" panose="020B0604020202020204" pitchFamily="34" charset="0"/>
              </a:rPr>
              <a:t>https://www.youtube.com/watch?v=sFqFrmMJ-sg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BA5839-B01E-4123-ACA6-1072976CC352}"/>
              </a:ext>
            </a:extLst>
          </p:cNvPr>
          <p:cNvSpPr txBox="1"/>
          <p:nvPr/>
        </p:nvSpPr>
        <p:spPr>
          <a:xfrm>
            <a:off x="4533900" y="177884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https://www.youtube.com/watch?v=bEnRRI7XXRs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826422" y="557213"/>
            <a:ext cx="697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i="1" dirty="0">
                <a:latin typeface="Arial" panose="020B0604020202020204" pitchFamily="34" charset="0"/>
              </a:rPr>
              <a:t>Sistema de Malha Fechada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CD204-16CB-A514-A588-2EF258B95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72" y="1203325"/>
            <a:ext cx="6167423" cy="536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AA2C0E-9276-598C-7ED4-B632BE4C6CBC}"/>
              </a:ext>
            </a:extLst>
          </p:cNvPr>
          <p:cNvSpPr txBox="1"/>
          <p:nvPr/>
        </p:nvSpPr>
        <p:spPr>
          <a:xfrm>
            <a:off x="2261419" y="6865532"/>
            <a:ext cx="743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https://www.youtube.com/watch?v=bEnRRI7XXRs</a:t>
            </a:r>
          </a:p>
        </p:txBody>
      </p:sp>
    </p:spTree>
    <p:extLst>
      <p:ext uri="{BB962C8B-B14F-4D97-AF65-F5344CB8AC3E}">
        <p14:creationId xmlns:p14="http://schemas.microsoft.com/office/powerpoint/2010/main" val="22886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2972391-AB06-83E7-FE69-6E18F8DED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5" y="1562513"/>
            <a:ext cx="8204113" cy="446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AF0A63-5F76-0054-4550-B104C9A4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22" y="557213"/>
            <a:ext cx="697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dirty="0">
                <a:latin typeface="Arial" panose="020B0604020202020204" pitchFamily="34" charset="0"/>
              </a:rPr>
              <a:t>Malha de Controle</a:t>
            </a:r>
          </a:p>
        </p:txBody>
      </p:sp>
    </p:spTree>
    <p:extLst>
      <p:ext uri="{BB962C8B-B14F-4D97-AF65-F5344CB8AC3E}">
        <p14:creationId xmlns:p14="http://schemas.microsoft.com/office/powerpoint/2010/main" val="12731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796925" y="557213"/>
            <a:ext cx="697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i="1" dirty="0">
                <a:latin typeface="Arial" panose="020B0604020202020204" pitchFamily="34" charset="0"/>
              </a:rPr>
              <a:t>Controlador PID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pic>
        <p:nvPicPr>
          <p:cNvPr id="19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66" y="1508672"/>
            <a:ext cx="8091488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986F56-8DDE-CEA7-6E9D-BDB16DC57F49}"/>
              </a:ext>
            </a:extLst>
          </p:cNvPr>
          <p:cNvSpPr txBox="1"/>
          <p:nvPr/>
        </p:nvSpPr>
        <p:spPr>
          <a:xfrm>
            <a:off x="1406013" y="5088396"/>
            <a:ext cx="88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https://www.youtube.com/watch?v=sFqFrmMJ-sg</a:t>
            </a:r>
          </a:p>
        </p:txBody>
      </p:sp>
    </p:spTree>
    <p:extLst>
      <p:ext uri="{BB962C8B-B14F-4D97-AF65-F5344CB8AC3E}">
        <p14:creationId xmlns:p14="http://schemas.microsoft.com/office/powerpoint/2010/main" val="29127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796925" y="557213"/>
            <a:ext cx="697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i="1" dirty="0">
                <a:latin typeface="Arial" panose="020B0604020202020204" pitchFamily="34" charset="0"/>
              </a:rPr>
              <a:t>Controlador PID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407988" y="1574800"/>
            <a:ext cx="85391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b="0">
                <a:latin typeface="Arial" panose="020B0604020202020204" pitchFamily="34" charset="0"/>
              </a:rPr>
              <a:t>O sistema PID é dado por: </a:t>
            </a:r>
            <a:endParaRPr lang="pt-BR" altLang="pt-BR" sz="2000">
              <a:latin typeface="Arial" panose="020B0604020202020204" pitchFamily="34" charset="0"/>
            </a:endParaRPr>
          </a:p>
        </p:txBody>
      </p:sp>
      <p:pic>
        <p:nvPicPr>
          <p:cNvPr id="17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505075"/>
            <a:ext cx="672465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796925" y="557213"/>
            <a:ext cx="697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i="1" dirty="0">
                <a:latin typeface="Arial" panose="020B0604020202020204" pitchFamily="34" charset="0"/>
              </a:rPr>
              <a:t>Controlador PID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407988" y="1574800"/>
            <a:ext cx="85391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 O controlador PID trabalha com os comportamentos do controlador P+D e P+I. O erro nulo em regime permanente esta relacionado com a precisão do sistema ocasionada pela ação integral.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0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pt-BR" sz="24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</a:rPr>
              <a:t>A ação integral é contrabalanceada com a ação derivativa, que tem como objetivo aumentar a estabilidade e tornar o sistema mais rápido</a:t>
            </a:r>
            <a:r>
              <a:rPr lang="pt-BR" altLang="pt-BR" sz="2000" b="0" dirty="0">
                <a:latin typeface="Arial" panose="020B0604020202020204" pitchFamily="34" charset="0"/>
              </a:rPr>
              <a:t>. </a:t>
            </a:r>
            <a:endParaRPr lang="pt-BR" altLang="pt-B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457500" y="2288042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Resulta da associação dos três tipos de controle. Combinam-se dessa maneira as vantagens de cada um dos modos de controle. </a:t>
            </a: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322263" y="219075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Controle proporcional + integral + derivativo</a:t>
            </a:r>
          </a:p>
        </p:txBody>
      </p: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466725" y="4061217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 técnica do controle PID consiste em calcular um valor de atuação sobre o processo  a partir  das informações do valor desejado e do atual da variável do processo.</a:t>
            </a:r>
          </a:p>
        </p:txBody>
      </p:sp>
    </p:spTree>
    <p:extLst>
      <p:ext uri="{BB962C8B-B14F-4D97-AF65-F5344CB8AC3E}">
        <p14:creationId xmlns:p14="http://schemas.microsoft.com/office/powerpoint/2010/main" val="3354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DF27BE8E-3B65-4539-A2DD-4A10D483DC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F08E36-0BC8-4AC7-8558-B1C667443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6BB7A7D5-2C6E-4031-B022-5609A2DE3EA6}"/>
              </a:ext>
            </a:extLst>
          </p:cNvPr>
          <p:cNvSpPr txBox="1"/>
          <p:nvPr/>
        </p:nvSpPr>
        <p:spPr>
          <a:xfrm>
            <a:off x="4742163" y="139292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0B303AA-1230-4CDD-B7F6-7543A7F6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322263" y="219075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Controle proporcional + integral + derivativo</a:t>
            </a:r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420597" y="1966877"/>
            <a:ext cx="806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Este valor de atuação sobre o processo é transformado em um sinal adequado ao atuador (válvula, motor, relé), e deve garantir um controle estável e preciso.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54805"/>
            <a:ext cx="76311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8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749</Words>
  <Application>Microsoft Office PowerPoint</Application>
  <PresentationFormat>Personalizar</PresentationFormat>
  <Paragraphs>213</Paragraphs>
  <Slides>24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Tema do Office</vt:lpstr>
      <vt:lpstr>Equation</vt:lpstr>
      <vt:lpstr>Apresentação do PowerPoint</vt:lpstr>
      <vt:lpstr>Diagrama de um servomecanismo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128</cp:revision>
  <dcterms:created xsi:type="dcterms:W3CDTF">2022-01-16T23:09:25Z</dcterms:created>
  <dcterms:modified xsi:type="dcterms:W3CDTF">2023-03-25T21:38:53Z</dcterms:modified>
</cp:coreProperties>
</file>